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5"/>
  </p:notesMasterIdLst>
  <p:sldIdLst>
    <p:sldId id="269" r:id="rId2"/>
    <p:sldId id="270" r:id="rId3"/>
    <p:sldId id="271" r:id="rId4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09721-3A6B-4559-8CB6-83C4C6886A57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DAA3C-E983-4C7E-9185-0A6C5FD003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30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B7E4-C111-4600-9FFC-9F0D58A1FBA4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17B75-0418-4A66-91CD-4E4C8D1F6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B7E4-C111-4600-9FFC-9F0D58A1FBA4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17B75-0418-4A66-91CD-4E4C8D1F6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B7E4-C111-4600-9FFC-9F0D58A1FBA4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17B75-0418-4A66-91CD-4E4C8D1F6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B7E4-C111-4600-9FFC-9F0D58A1FBA4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17B75-0418-4A66-91CD-4E4C8D1F6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B7E4-C111-4600-9FFC-9F0D58A1FBA4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17B75-0418-4A66-91CD-4E4C8D1F6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B7E4-C111-4600-9FFC-9F0D58A1FBA4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17B75-0418-4A66-91CD-4E4C8D1F6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B7E4-C111-4600-9FFC-9F0D58A1FBA4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17B75-0418-4A66-91CD-4E4C8D1F6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B7E4-C111-4600-9FFC-9F0D58A1FBA4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17B75-0418-4A66-91CD-4E4C8D1F6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B7E4-C111-4600-9FFC-9F0D58A1FBA4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17B75-0418-4A66-91CD-4E4C8D1F6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B7E4-C111-4600-9FFC-9F0D58A1FBA4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17B75-0418-4A66-91CD-4E4C8D1F6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B7E4-C111-4600-9FFC-9F0D58A1FBA4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17B75-0418-4A66-91CD-4E4C8D1F6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9B7E4-C111-4600-9FFC-9F0D58A1FBA4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17B75-0418-4A66-91CD-4E4C8D1F6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3565924"/>
              </p:ext>
            </p:extLst>
          </p:nvPr>
        </p:nvGraphicFramePr>
        <p:xfrm>
          <a:off x="228600" y="762000"/>
          <a:ext cx="8700087" cy="58169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8399"/>
                <a:gridCol w="1879600"/>
                <a:gridCol w="1981200"/>
                <a:gridCol w="2070689"/>
                <a:gridCol w="1600199"/>
              </a:tblGrid>
              <a:tr h="4117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r-Latn-RS" sz="1600" b="1" dirty="0">
                        <a:effectLst/>
                        <a:latin typeface="+mn-lt"/>
                      </a:endParaRPr>
                    </a:p>
                  </a:txBody>
                  <a:tcPr marL="64089" marR="64089" marT="8901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Room 1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Room 2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Room 3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Room 4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noFill/>
                  </a:tcPr>
                </a:tc>
              </a:tr>
              <a:tr h="8836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8.30-10.30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TC1: Extracranial arteries examination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TC2: B mode Brain Sonography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</a:rPr>
                        <a:t>TC3:</a:t>
                      </a:r>
                      <a:r>
                        <a:rPr lang="sr-Latn-RS" sz="1600" b="1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dirty="0" smtClean="0">
                          <a:effectLst/>
                          <a:latin typeface="+mn-lt"/>
                        </a:rPr>
                        <a:t>Echocardiography </a:t>
                      </a:r>
                      <a:r>
                        <a:rPr lang="en-US" sz="1600" b="1" dirty="0">
                          <a:effectLst/>
                          <a:latin typeface="+mn-lt"/>
                        </a:rPr>
                        <a:t>for </a:t>
                      </a:r>
                      <a:r>
                        <a:rPr lang="en-US" sz="1600" b="1" dirty="0" err="1">
                          <a:effectLst/>
                          <a:latin typeface="+mn-lt"/>
                        </a:rPr>
                        <a:t>Neurosonologists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b="1" dirty="0"/>
                    </a:p>
                  </a:txBody>
                  <a:tcPr marL="64089" marR="64089" marT="8901" marB="0">
                    <a:solidFill>
                      <a:srgbClr val="FF0000"/>
                    </a:solidFill>
                  </a:tcPr>
                </a:tc>
              </a:tr>
              <a:tr h="312989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10.30-11.00 Coffee Break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</a:tr>
              <a:tr h="906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11.00-13.00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Demonstration &amp; Hands-on (TC1)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Demonstration &amp; Hands-on (TC2)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Demonstration &amp; Hands-on (TC3)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Certification Exam</a:t>
                      </a:r>
                      <a:endParaRPr lang="sr-Latn-RS" sz="1600" b="1" dirty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Theoretical Exam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FF0000"/>
                    </a:solidFill>
                  </a:tcPr>
                </a:tc>
              </a:tr>
              <a:tr h="336077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Lunch Break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</a:tr>
              <a:tr h="933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14.00-16.00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TC4: Intracranial vascular examination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TC5: Nerves and Muscles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TC6: </a:t>
                      </a:r>
                      <a:r>
                        <a:rPr lang="hr-H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Ocular and orbital ultrasound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89" marR="64089" marT="8901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Certification Exam</a:t>
                      </a:r>
                      <a:endParaRPr lang="sr-Latn-RS" sz="1600" b="1" dirty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Practical Exam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FF0000"/>
                    </a:solidFill>
                  </a:tcPr>
                </a:tc>
              </a:tr>
              <a:tr h="313629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16.00-16.30 Coffee Break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</a:tr>
              <a:tr h="6262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16.30-18.30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Demonstration &amp; Hands-on (TC4)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Demonstration &amp; Hands-on (TC5)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Demonstration &amp; Hands-on (TC6)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b="1" dirty="0"/>
                    </a:p>
                  </a:txBody>
                  <a:tcPr marL="64089" marR="64089" marT="8901" marB="0">
                    <a:solidFill>
                      <a:srgbClr val="FF0000"/>
                    </a:solidFill>
                  </a:tcPr>
                </a:tc>
              </a:tr>
              <a:tr h="443826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 smtClean="0">
                          <a:effectLst/>
                          <a:latin typeface="+mn-lt"/>
                        </a:rPr>
                        <a:t>20.00</a:t>
                      </a:r>
                      <a:r>
                        <a:rPr lang="sr-Latn-RS" sz="1800" b="1" dirty="0" smtClean="0">
                          <a:effectLst/>
                          <a:latin typeface="+mn-lt"/>
                        </a:rPr>
                        <a:t>-22.00</a:t>
                      </a:r>
                      <a:r>
                        <a:rPr lang="sr-Latn-RS" sz="1800" b="1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1" dirty="0" smtClean="0">
                          <a:effectLst/>
                          <a:latin typeface="+mn-lt"/>
                        </a:rPr>
                        <a:t>Opening Ceremony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 smtClean="0">
                          <a:effectLst/>
                          <a:latin typeface="+mn-lt"/>
                        </a:rPr>
                        <a:t>Lectures </a:t>
                      </a:r>
                      <a:r>
                        <a:rPr lang="en-US" sz="1800" b="1" dirty="0">
                          <a:effectLst/>
                          <a:latin typeface="+mn-lt"/>
                        </a:rPr>
                        <a:t>of </a:t>
                      </a:r>
                      <a:r>
                        <a:rPr lang="en-US" sz="1800" b="1" dirty="0" smtClean="0">
                          <a:effectLst/>
                          <a:latin typeface="+mn-lt"/>
                        </a:rPr>
                        <a:t>Excellence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Welcome</a:t>
                      </a:r>
                      <a:r>
                        <a:rPr lang="en-US" sz="1800" b="1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Reception</a:t>
                      </a:r>
                      <a:endParaRPr lang="sr-Latn-R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914400" y="164068"/>
            <a:ext cx="7467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31775" indent="-231775" algn="ctr"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TEACHING COURSES</a:t>
            </a:r>
            <a:r>
              <a:rPr lang="sr-Latn-R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TIMETABLE AND </a:t>
            </a:r>
            <a:r>
              <a:rPr lang="sr-Latn-R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PROGRAM OVERVIEW, </a:t>
            </a:r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April</a:t>
            </a:r>
            <a:r>
              <a:rPr lang="sr-Latn-R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r-Latn-R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  <a:endParaRPr 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46633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1176766"/>
              </p:ext>
            </p:extLst>
          </p:nvPr>
        </p:nvGraphicFramePr>
        <p:xfrm>
          <a:off x="228600" y="533400"/>
          <a:ext cx="8700086" cy="60838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/>
                <a:gridCol w="3810000"/>
                <a:gridCol w="1981200"/>
                <a:gridCol w="1689686"/>
              </a:tblGrid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r-Latn-RS" sz="1600" b="1" dirty="0">
                        <a:effectLst/>
                        <a:latin typeface="+mn-lt"/>
                      </a:endParaRPr>
                    </a:p>
                  </a:txBody>
                  <a:tcPr marL="64089" marR="64089" marT="8901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 smtClean="0">
                          <a:effectLst/>
                          <a:latin typeface="+mn-lt"/>
                        </a:rPr>
                        <a:t>Plenary</a:t>
                      </a:r>
                      <a:r>
                        <a:rPr lang="en-US" sz="1800" b="1" baseline="0" dirty="0" smtClean="0">
                          <a:effectLst/>
                          <a:latin typeface="+mn-lt"/>
                        </a:rPr>
                        <a:t> Hall Tsar </a:t>
                      </a:r>
                      <a:r>
                        <a:rPr lang="en-US" sz="1800" b="1" baseline="0" dirty="0" err="1" smtClean="0">
                          <a:effectLst/>
                          <a:latin typeface="+mn-lt"/>
                        </a:rPr>
                        <a:t>Dusan</a:t>
                      </a:r>
                      <a:endParaRPr lang="en-US" sz="1800" b="1" dirty="0" smtClean="0">
                        <a:effectLst/>
                        <a:latin typeface="+mn-lt"/>
                      </a:endParaRPr>
                    </a:p>
                  </a:txBody>
                  <a:tcPr marL="64089" marR="64089" marT="8901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800" b="1" dirty="0" smtClean="0"/>
                        <a:t>Poster</a:t>
                      </a:r>
                      <a:r>
                        <a:rPr lang="sr-Latn-RS" sz="1800" b="1" baseline="0" dirty="0" smtClean="0"/>
                        <a:t> Hall Danube</a:t>
                      </a:r>
                      <a:endParaRPr lang="en-US" sz="1800" b="1" dirty="0"/>
                    </a:p>
                  </a:txBody>
                  <a:tcPr marL="64089" marR="64089" marT="8901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Room Belgrade</a:t>
                      </a:r>
                      <a:endParaRPr lang="sr-Latn-R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noFill/>
                  </a:tcPr>
                </a:tc>
              </a:tr>
              <a:tr h="6550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</a:rPr>
                        <a:t>7.30-8.30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Scientifi Session 1: </a:t>
                      </a:r>
                      <a:r>
                        <a:rPr lang="en-U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Special</a:t>
                      </a:r>
                      <a:r>
                        <a:rPr lang="en-US" sz="1600" b="1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Session with</a:t>
                      </a:r>
                      <a:r>
                        <a:rPr lang="en-US" sz="1600" b="1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vascular surgeons/</a:t>
                      </a:r>
                      <a:r>
                        <a:rPr lang="en-US" sz="1600" b="1" baseline="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neuronterventionists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 marL="64089" marR="64089" marT="8901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/>
                        <a:t>Meeting NSRG</a:t>
                      </a:r>
                      <a:endParaRPr lang="sr-Latn-RS" sz="1600" b="1" dirty="0"/>
                    </a:p>
                  </a:txBody>
                  <a:tcPr marL="64089" marR="64089" marT="8901" marB="0">
                    <a:solidFill>
                      <a:srgbClr val="92D050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8.30-10.00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Scientific</a:t>
                      </a:r>
                      <a:r>
                        <a:rPr lang="sr-Latn-RS" sz="1600" b="1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Session 2: </a:t>
                      </a:r>
                      <a:r>
                        <a:rPr lang="en-U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Joint Session</a:t>
                      </a:r>
                      <a:r>
                        <a:rPr lang="en-US" sz="1600" b="1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with ESO</a:t>
                      </a:r>
                      <a:r>
                        <a:rPr lang="sr-Latn-RS" sz="1600" b="1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Stroke/Cerebrovascular Diseases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/>
                    </a:p>
                  </a:txBody>
                  <a:tcPr marL="64089" marR="64089" marT="8901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sz="1600" b="1" dirty="0"/>
                    </a:p>
                  </a:txBody>
                  <a:tcPr marL="64089" marR="64089" marT="8901" marB="0">
                    <a:solidFill>
                      <a:srgbClr val="92D050"/>
                    </a:solidFill>
                  </a:tcPr>
                </a:tc>
              </a:tr>
              <a:tr h="312989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</a:rPr>
                        <a:t>10.00-10.30</a:t>
                      </a:r>
                      <a:r>
                        <a:rPr lang="en-US" sz="1600" b="1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dirty="0" smtClean="0">
                          <a:effectLst/>
                          <a:latin typeface="+mn-lt"/>
                        </a:rPr>
                        <a:t>Coffee </a:t>
                      </a:r>
                      <a:r>
                        <a:rPr lang="en-US" sz="1600" b="1" dirty="0">
                          <a:effectLst/>
                          <a:latin typeface="+mn-lt"/>
                        </a:rPr>
                        <a:t>Break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92D050"/>
                    </a:solidFill>
                  </a:tcPr>
                </a:tc>
              </a:tr>
              <a:tr h="525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sr-Latn-RS" sz="1600" b="1" dirty="0" smtClean="0">
                          <a:effectLst/>
                          <a:latin typeface="+mn-lt"/>
                        </a:rPr>
                        <a:t>0</a:t>
                      </a:r>
                      <a:r>
                        <a:rPr lang="en-US" sz="1600" b="1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sr-Latn-RS" sz="1600" b="1" dirty="0" smtClean="0">
                          <a:effectLst/>
                          <a:latin typeface="+mn-lt"/>
                        </a:rPr>
                        <a:t>3</a:t>
                      </a:r>
                      <a:r>
                        <a:rPr lang="en-US" sz="1600" b="1" dirty="0" smtClean="0">
                          <a:effectLst/>
                          <a:latin typeface="+mn-lt"/>
                        </a:rPr>
                        <a:t>0-1</a:t>
                      </a:r>
                      <a:r>
                        <a:rPr lang="sr-Latn-RS" sz="1600" b="1" dirty="0" smtClean="0">
                          <a:effectLst/>
                          <a:latin typeface="+mn-lt"/>
                        </a:rPr>
                        <a:t>2</a:t>
                      </a:r>
                      <a:r>
                        <a:rPr lang="en-US" sz="1600" b="1" dirty="0" smtClean="0">
                          <a:effectLst/>
                          <a:latin typeface="+mn-lt"/>
                        </a:rPr>
                        <a:t>.00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/>
                        <a:t>Scientific Session 3: </a:t>
                      </a:r>
                      <a:r>
                        <a:rPr lang="en-US" sz="1600" b="1" dirty="0" smtClean="0"/>
                        <a:t>Novel </a:t>
                      </a:r>
                      <a:r>
                        <a:rPr lang="en-US" sz="1600" b="1" dirty="0" err="1" smtClean="0"/>
                        <a:t>methods:neuroophtalmology</a:t>
                      </a:r>
                      <a:r>
                        <a:rPr lang="en-US" sz="1600" b="1" dirty="0" smtClean="0"/>
                        <a:t> and focused echocardiography</a:t>
                      </a:r>
                      <a:endParaRPr lang="en-US" sz="1600" b="1" dirty="0"/>
                    </a:p>
                  </a:txBody>
                  <a:tcPr marL="64089" marR="64089" marT="8901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92D050"/>
                    </a:solidFill>
                  </a:tcPr>
                </a:tc>
              </a:tr>
              <a:tr h="3181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12.00-13.00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 marL="64089" marR="64089" marT="8901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Guided</a:t>
                      </a:r>
                      <a:r>
                        <a:rPr lang="sr-Latn-RS" sz="1600" b="1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Poster Tour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Meeting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92D050"/>
                    </a:solidFill>
                  </a:tcPr>
                </a:tc>
              </a:tr>
              <a:tr h="336077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600" b="1" dirty="0" smtClean="0">
                          <a:effectLst/>
                          <a:latin typeface="+mn-lt"/>
                        </a:rPr>
                        <a:t>12.30-13.30 </a:t>
                      </a:r>
                      <a:r>
                        <a:rPr lang="en-US" sz="1600" b="1" dirty="0" smtClean="0">
                          <a:effectLst/>
                          <a:latin typeface="+mn-lt"/>
                        </a:rPr>
                        <a:t>Lunch Break</a:t>
                      </a:r>
                      <a:r>
                        <a:rPr lang="sr-Latn-RS" sz="1600" b="1" dirty="0" smtClean="0">
                          <a:effectLst/>
                          <a:latin typeface="+mn-lt"/>
                        </a:rPr>
                        <a:t>, Exibition, Poster Wieving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92D050"/>
                    </a:solidFill>
                  </a:tcPr>
                </a:tc>
              </a:tr>
              <a:tr h="4259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sr-Latn-RS" sz="1600" b="1" dirty="0" smtClean="0">
                          <a:effectLst/>
                          <a:latin typeface="+mn-lt"/>
                        </a:rPr>
                        <a:t>3</a:t>
                      </a:r>
                      <a:r>
                        <a:rPr lang="en-US" sz="1600" b="1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sr-Latn-RS" sz="1600" b="1" dirty="0" smtClean="0">
                          <a:effectLst/>
                          <a:latin typeface="+mn-lt"/>
                        </a:rPr>
                        <a:t>3</a:t>
                      </a:r>
                      <a:r>
                        <a:rPr lang="en-US" sz="1600" b="1" dirty="0" smtClean="0">
                          <a:effectLst/>
                          <a:latin typeface="+mn-lt"/>
                        </a:rPr>
                        <a:t>0-1</a:t>
                      </a:r>
                      <a:r>
                        <a:rPr lang="sr-Latn-RS" sz="1600" b="1" dirty="0" smtClean="0">
                          <a:effectLst/>
                          <a:latin typeface="+mn-lt"/>
                        </a:rPr>
                        <a:t>5</a:t>
                      </a:r>
                      <a:r>
                        <a:rPr lang="en-US" sz="1600" b="1" dirty="0" smtClean="0">
                          <a:effectLst/>
                          <a:latin typeface="+mn-lt"/>
                        </a:rPr>
                        <a:t>.00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Scientific</a:t>
                      </a:r>
                      <a:r>
                        <a:rPr lang="sr-Latn-R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Session 4: </a:t>
                      </a:r>
                      <a:r>
                        <a:rPr lang="sr-Latn-R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Muscle and Nerve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89" marR="64089" marT="8901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92D05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sr-Latn-RS" sz="1600" b="1" dirty="0" smtClean="0">
                          <a:effectLst/>
                          <a:latin typeface="+mn-lt"/>
                        </a:rPr>
                        <a:t>5</a:t>
                      </a:r>
                      <a:r>
                        <a:rPr lang="en-US" sz="1600" b="1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sr-Latn-RS" sz="1600" b="1" dirty="0" smtClean="0">
                          <a:effectLst/>
                          <a:latin typeface="+mn-lt"/>
                        </a:rPr>
                        <a:t>0</a:t>
                      </a:r>
                      <a:r>
                        <a:rPr lang="en-US" sz="1600" b="1" dirty="0" smtClean="0">
                          <a:effectLst/>
                          <a:latin typeface="+mn-lt"/>
                        </a:rPr>
                        <a:t>0-1</a:t>
                      </a:r>
                      <a:r>
                        <a:rPr lang="sr-Latn-RS" sz="1600" b="1" dirty="0" smtClean="0">
                          <a:effectLst/>
                          <a:latin typeface="+mn-lt"/>
                        </a:rPr>
                        <a:t>6</a:t>
                      </a:r>
                      <a:r>
                        <a:rPr lang="en-US" sz="1600" b="1" dirty="0" smtClean="0">
                          <a:effectLst/>
                          <a:latin typeface="+mn-lt"/>
                        </a:rPr>
                        <a:t>.30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Scientific Session 5: Brain parenchyma sonography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 marL="64089" marR="64089" marT="8901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sz="1600" b="1" dirty="0"/>
                    </a:p>
                  </a:txBody>
                  <a:tcPr marL="64089" marR="64089" marT="8901" marB="0">
                    <a:solidFill>
                      <a:srgbClr val="92D050"/>
                    </a:solidFill>
                  </a:tcPr>
                </a:tc>
              </a:tr>
              <a:tr h="349865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16.30-17.00 Coffee Break</a:t>
                      </a:r>
                    </a:p>
                  </a:txBody>
                  <a:tcPr marL="64089" marR="64089" marT="8901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4089" marR="64089" marT="8901" marB="0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 sz="1600" dirty="0"/>
                    </a:p>
                  </a:txBody>
                  <a:tcPr marL="64089" marR="64089" marT="8901" marB="0">
                    <a:solidFill>
                      <a:srgbClr val="92D05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17.00-18.30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Scientific Session 6: Young scientists projects</a:t>
                      </a:r>
                    </a:p>
                  </a:txBody>
                  <a:tcPr marL="64089" marR="64089" marT="8901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 marL="64089" marR="64089" marT="8901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sz="1600" b="1" dirty="0"/>
                    </a:p>
                  </a:txBody>
                  <a:tcPr marL="64089" marR="64089" marT="8901" marB="0">
                    <a:solidFill>
                      <a:srgbClr val="92D050"/>
                    </a:solidFill>
                  </a:tcPr>
                </a:tc>
              </a:tr>
              <a:tr h="372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18.30-19.30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r-Latn-RS" sz="1600" b="1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 marL="64089" marR="64089" marT="8901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/>
                        <a:t>Meeting</a:t>
                      </a:r>
                      <a:endParaRPr lang="sr-Latn-RS" sz="1600" b="1" dirty="0"/>
                    </a:p>
                  </a:txBody>
                  <a:tcPr marL="64089" marR="64089" marT="8901" marB="0">
                    <a:solidFill>
                      <a:srgbClr val="92D050"/>
                    </a:solidFill>
                  </a:tcPr>
                </a:tc>
              </a:tr>
              <a:tr h="443826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20.30-24.00 ESNCH Gala</a:t>
                      </a:r>
                      <a:r>
                        <a:rPr lang="sr-Latn-RS" sz="1600" b="1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Dinner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600" b="1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 of the Hub Restaurant</a:t>
                      </a:r>
                      <a:endParaRPr lang="sr-Latn-RS" sz="1600" b="1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371600" y="0"/>
            <a:ext cx="6477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31775" indent="-231775" algn="ctr">
              <a:spcBef>
                <a:spcPts val="600"/>
              </a:spcBef>
              <a:spcAft>
                <a:spcPts val="600"/>
              </a:spcAft>
            </a:pPr>
            <a:r>
              <a:rPr lang="sr-Latn-R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TIMETABLE AND PROGRAM OVERVIEW, </a:t>
            </a:r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April</a:t>
            </a:r>
            <a:r>
              <a:rPr lang="sr-Latn-R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  <a:endParaRPr 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44396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4624521"/>
              </p:ext>
            </p:extLst>
          </p:nvPr>
        </p:nvGraphicFramePr>
        <p:xfrm>
          <a:off x="228600" y="1138001"/>
          <a:ext cx="8700086" cy="4241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/>
                <a:gridCol w="3810000"/>
                <a:gridCol w="1981200"/>
                <a:gridCol w="1689686"/>
              </a:tblGrid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r-Latn-RS" sz="1600" b="1" dirty="0">
                        <a:effectLst/>
                        <a:latin typeface="+mn-lt"/>
                      </a:endParaRPr>
                    </a:p>
                  </a:txBody>
                  <a:tcPr marL="64089" marR="64089" marT="8901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 smtClean="0">
                          <a:effectLst/>
                          <a:latin typeface="+mn-lt"/>
                        </a:rPr>
                        <a:t>Plenary</a:t>
                      </a:r>
                      <a:r>
                        <a:rPr lang="en-US" sz="1800" b="1" baseline="0" dirty="0" smtClean="0">
                          <a:effectLst/>
                          <a:latin typeface="+mn-lt"/>
                        </a:rPr>
                        <a:t> Hall Tsar </a:t>
                      </a:r>
                      <a:r>
                        <a:rPr lang="en-US" sz="1800" b="1" baseline="0" dirty="0" err="1" smtClean="0">
                          <a:effectLst/>
                          <a:latin typeface="+mn-lt"/>
                        </a:rPr>
                        <a:t>Dusan</a:t>
                      </a:r>
                      <a:endParaRPr lang="en-US" sz="1800" b="1" dirty="0" smtClean="0">
                        <a:effectLst/>
                        <a:latin typeface="+mn-lt"/>
                      </a:endParaRPr>
                    </a:p>
                  </a:txBody>
                  <a:tcPr marL="64089" marR="64089" marT="8901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800" b="1" dirty="0" smtClean="0"/>
                        <a:t>Poster</a:t>
                      </a:r>
                      <a:r>
                        <a:rPr lang="sr-Latn-RS" sz="1800" b="1" baseline="0" dirty="0" smtClean="0"/>
                        <a:t> Hall Danube</a:t>
                      </a:r>
                      <a:endParaRPr lang="en-US" sz="1800" b="1" dirty="0"/>
                    </a:p>
                  </a:txBody>
                  <a:tcPr marL="64089" marR="64089" marT="8901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Room Belgrade</a:t>
                      </a:r>
                      <a:endParaRPr lang="sr-Latn-R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</a:rPr>
                        <a:t>7.30-8.30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ESNCH</a:t>
                      </a:r>
                      <a:r>
                        <a:rPr lang="sr-Latn-RS" sz="1600" b="1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Working Groups Meeting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 marL="64089" marR="64089" marT="8901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sz="1600" b="1" dirty="0"/>
                    </a:p>
                  </a:txBody>
                  <a:tcPr marL="64089" marR="64089" marT="8901" marB="0">
                    <a:solidFill>
                      <a:srgbClr val="92D050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8.30-10.00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Scientific</a:t>
                      </a:r>
                      <a:r>
                        <a:rPr lang="sr-Latn-RS" sz="1600" b="1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Session 7: </a:t>
                      </a:r>
                      <a:r>
                        <a:rPr lang="en-U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Joint session with </a:t>
                      </a:r>
                      <a:r>
                        <a:rPr lang="sr-Latn-R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EAN</a:t>
                      </a:r>
                      <a:r>
                        <a:rPr lang="en-U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sr-Latn-R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Functional</a:t>
                      </a:r>
                      <a:r>
                        <a:rPr lang="sr-Latn-RS" sz="1600" b="1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TCD</a:t>
                      </a:r>
                      <a:r>
                        <a:rPr lang="en-U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sr-Latn-R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600" b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eurorehabilitation</a:t>
                      </a:r>
                      <a:endParaRPr lang="en-US" sz="1600" b="1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 marL="64089" marR="64089" marT="8901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sz="1600" dirty="0"/>
                    </a:p>
                  </a:txBody>
                  <a:tcPr marL="64089" marR="64089" marT="8901" marB="0">
                    <a:solidFill>
                      <a:srgbClr val="92D05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10.00-11.00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600" b="1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/>
                        <a:t>Guided Poster</a:t>
                      </a:r>
                      <a:r>
                        <a:rPr lang="sr-Latn-RS" sz="1600" b="1" baseline="0" dirty="0" smtClean="0"/>
                        <a:t> Tour</a:t>
                      </a:r>
                      <a:endParaRPr lang="en-US" sz="1600" b="1" dirty="0"/>
                    </a:p>
                  </a:txBody>
                  <a:tcPr marL="64089" marR="64089" marT="8901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sz="1600" dirty="0"/>
                    </a:p>
                  </a:txBody>
                  <a:tcPr marL="64089" marR="64089" marT="8901" marB="0">
                    <a:solidFill>
                      <a:srgbClr val="92D050"/>
                    </a:solidFill>
                  </a:tcPr>
                </a:tc>
              </a:tr>
              <a:tr h="312989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</a:rPr>
                        <a:t>10.00-1</a:t>
                      </a:r>
                      <a:r>
                        <a:rPr lang="sr-Latn-RS" sz="1600" b="1" dirty="0" smtClean="0">
                          <a:effectLst/>
                          <a:latin typeface="+mn-lt"/>
                        </a:rPr>
                        <a:t>0</a:t>
                      </a:r>
                      <a:r>
                        <a:rPr lang="en-US" sz="1600" b="1" dirty="0" smtClean="0">
                          <a:effectLst/>
                          <a:latin typeface="+mn-lt"/>
                        </a:rPr>
                        <a:t>.30</a:t>
                      </a:r>
                      <a:r>
                        <a:rPr lang="en-US" sz="1600" b="1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dirty="0" smtClean="0">
                          <a:effectLst/>
                          <a:latin typeface="+mn-lt"/>
                        </a:rPr>
                        <a:t>Coffee Break</a:t>
                      </a:r>
                      <a:r>
                        <a:rPr lang="sr-Latn-RS" sz="1600" b="1" dirty="0" smtClean="0">
                          <a:effectLst/>
                          <a:latin typeface="+mn-lt"/>
                        </a:rPr>
                        <a:t>, Exibition, Poster Wieving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92D050"/>
                    </a:solidFill>
                  </a:tcPr>
                </a:tc>
              </a:tr>
              <a:tr h="525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sr-Latn-RS" sz="1600" b="1" dirty="0" smtClean="0">
                          <a:effectLst/>
                          <a:latin typeface="+mn-lt"/>
                        </a:rPr>
                        <a:t>0</a:t>
                      </a:r>
                      <a:r>
                        <a:rPr lang="en-US" sz="1600" b="1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sr-Latn-RS" sz="1600" b="1" dirty="0" smtClean="0">
                          <a:effectLst/>
                          <a:latin typeface="+mn-lt"/>
                        </a:rPr>
                        <a:t>3</a:t>
                      </a:r>
                      <a:r>
                        <a:rPr lang="en-US" sz="1600" b="1" dirty="0" smtClean="0">
                          <a:effectLst/>
                          <a:latin typeface="+mn-lt"/>
                        </a:rPr>
                        <a:t>0-1</a:t>
                      </a:r>
                      <a:r>
                        <a:rPr lang="sr-Latn-RS" sz="1600" b="1" dirty="0" smtClean="0">
                          <a:effectLst/>
                          <a:latin typeface="+mn-lt"/>
                        </a:rPr>
                        <a:t>2</a:t>
                      </a:r>
                      <a:r>
                        <a:rPr lang="en-US" sz="1600" b="1" dirty="0" smtClean="0">
                          <a:effectLst/>
                          <a:latin typeface="+mn-lt"/>
                        </a:rPr>
                        <a:t>.00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/>
                        <a:t>Scientific Session 8: Neurosonology in ICU</a:t>
                      </a:r>
                    </a:p>
                  </a:txBody>
                  <a:tcPr marL="64089" marR="64089" marT="8901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r-Latn-RS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92D050"/>
                    </a:solidFill>
                  </a:tcPr>
                </a:tc>
              </a:tr>
              <a:tr h="462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12.00-13.30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/>
                        <a:t>Scientific Session 9: Miscellaneous</a:t>
                      </a:r>
                      <a:endParaRPr lang="en-US" sz="1600" b="1" dirty="0"/>
                    </a:p>
                  </a:txBody>
                  <a:tcPr marL="64089" marR="64089" marT="8901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92D050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sr-Latn-RS" sz="1600" b="1" dirty="0" smtClean="0">
                          <a:effectLst/>
                          <a:latin typeface="+mn-lt"/>
                        </a:rPr>
                        <a:t>3</a:t>
                      </a:r>
                      <a:r>
                        <a:rPr lang="en-US" sz="1600" b="1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sr-Latn-RS" sz="1600" b="1" dirty="0" smtClean="0">
                          <a:effectLst/>
                          <a:latin typeface="+mn-lt"/>
                        </a:rPr>
                        <a:t>3</a:t>
                      </a:r>
                      <a:r>
                        <a:rPr lang="en-US" sz="1600" b="1" dirty="0" smtClean="0">
                          <a:effectLst/>
                          <a:latin typeface="+mn-lt"/>
                        </a:rPr>
                        <a:t>0-1</a:t>
                      </a:r>
                      <a:r>
                        <a:rPr lang="sr-Latn-RS" sz="1600" b="1" dirty="0" smtClean="0">
                          <a:effectLst/>
                          <a:latin typeface="+mn-lt"/>
                        </a:rPr>
                        <a:t>4</a:t>
                      </a:r>
                      <a:r>
                        <a:rPr lang="en-US" sz="1600" b="1" dirty="0" smtClean="0">
                          <a:effectLst/>
                          <a:latin typeface="+mn-lt"/>
                        </a:rPr>
                        <a:t>.00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Closing</a:t>
                      </a:r>
                      <a:r>
                        <a:rPr lang="sr-Latn-R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Ceremony, Awards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Inviation to 26th ESNCH Conference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89" marR="64089" marT="8901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r-Latn-RS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92D050"/>
                    </a:solidFill>
                  </a:tcPr>
                </a:tc>
              </a:tr>
              <a:tr h="349865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14.00-15.00</a:t>
                      </a:r>
                      <a:r>
                        <a:rPr lang="sr-Latn-RS" sz="1600" b="1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Exibition, Lunch and Farewell</a:t>
                      </a:r>
                      <a:endParaRPr lang="sr-Latn-RS" sz="1600" b="1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4089" marR="64089" marT="8901" marB="0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 sz="1600" dirty="0"/>
                    </a:p>
                  </a:txBody>
                  <a:tcPr marL="64089" marR="64089" marT="8901" marB="0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371600" y="0"/>
            <a:ext cx="6477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31775" indent="-231775" algn="ctr">
              <a:spcBef>
                <a:spcPts val="600"/>
              </a:spcBef>
              <a:spcAft>
                <a:spcPts val="600"/>
              </a:spcAft>
            </a:pPr>
            <a:endParaRPr lang="sr-Latn-RS" b="1" dirty="0">
              <a:latin typeface="+mj-lt"/>
            </a:endParaRPr>
          </a:p>
          <a:p>
            <a:pPr marL="231775" indent="-231775" algn="ctr">
              <a:spcBef>
                <a:spcPts val="600"/>
              </a:spcBef>
              <a:spcAft>
                <a:spcPts val="600"/>
              </a:spcAft>
            </a:pPr>
            <a:r>
              <a:rPr lang="sr-Latn-R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TIMETABLE AND PROGRAM OVERVIEW, </a:t>
            </a:r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April</a:t>
            </a:r>
            <a:r>
              <a:rPr lang="sr-Latn-R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5</a:t>
            </a:r>
            <a:endParaRPr 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10688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328</Words>
  <Application>Microsoft Office PowerPoint</Application>
  <PresentationFormat>On-screen Show (4:3)</PresentationFormat>
  <Paragraphs>78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Saska</dc:creator>
  <cp:lastModifiedBy>man man</cp:lastModifiedBy>
  <cp:revision>40</cp:revision>
  <cp:lastPrinted>2019-11-26T14:24:31Z</cp:lastPrinted>
  <dcterms:created xsi:type="dcterms:W3CDTF">2019-11-18T04:59:12Z</dcterms:created>
  <dcterms:modified xsi:type="dcterms:W3CDTF">2019-12-01T22:33:05Z</dcterms:modified>
</cp:coreProperties>
</file>